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319" r:id="rId2"/>
    <p:sldId id="279" r:id="rId3"/>
    <p:sldId id="321" r:id="rId4"/>
    <p:sldId id="320" r:id="rId5"/>
    <p:sldId id="323" r:id="rId6"/>
    <p:sldId id="293" r:id="rId7"/>
    <p:sldId id="324" r:id="rId8"/>
    <p:sldId id="330" r:id="rId9"/>
    <p:sldId id="329" r:id="rId10"/>
    <p:sldId id="326" r:id="rId11"/>
    <p:sldId id="325" r:id="rId12"/>
    <p:sldId id="328" r:id="rId13"/>
    <p:sldId id="331" r:id="rId14"/>
    <p:sldId id="32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678" y="10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FBB5C6-FC50-491F-B016-F37C3A26D40B}" type="datetimeFigureOut">
              <a:rPr lang="en-US" smtClean="0"/>
              <a:pPr/>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BD025-4EE9-4671-ACC6-413961E2A9D0}" type="slidenum">
              <a:rPr lang="en-US" smtClean="0"/>
              <a:pPr/>
              <a:t>‹#›</a:t>
            </a:fld>
            <a:endParaRPr lang="en-US"/>
          </a:p>
        </p:txBody>
      </p:sp>
    </p:spTree>
    <p:extLst>
      <p:ext uri="{BB962C8B-B14F-4D97-AF65-F5344CB8AC3E}">
        <p14:creationId xmlns:p14="http://schemas.microsoft.com/office/powerpoint/2010/main" val="390882340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FBB5C6-FC50-491F-B016-F37C3A26D40B}" type="datetimeFigureOut">
              <a:rPr lang="en-US" smtClean="0"/>
              <a:pPr/>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BD025-4EE9-4671-ACC6-413961E2A9D0}" type="slidenum">
              <a:rPr lang="en-US" smtClean="0"/>
              <a:pPr/>
              <a:t>‹#›</a:t>
            </a:fld>
            <a:endParaRPr lang="en-US"/>
          </a:p>
        </p:txBody>
      </p:sp>
    </p:spTree>
    <p:extLst>
      <p:ext uri="{BB962C8B-B14F-4D97-AF65-F5344CB8AC3E}">
        <p14:creationId xmlns:p14="http://schemas.microsoft.com/office/powerpoint/2010/main" val="2879328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FBB5C6-FC50-491F-B016-F37C3A26D40B}" type="datetimeFigureOut">
              <a:rPr lang="en-US" smtClean="0"/>
              <a:pPr/>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BD025-4EE9-4671-ACC6-413961E2A9D0}" type="slidenum">
              <a:rPr lang="en-US" smtClean="0"/>
              <a:pPr/>
              <a:t>‹#›</a:t>
            </a:fld>
            <a:endParaRPr lang="en-US"/>
          </a:p>
        </p:txBody>
      </p:sp>
    </p:spTree>
    <p:extLst>
      <p:ext uri="{BB962C8B-B14F-4D97-AF65-F5344CB8AC3E}">
        <p14:creationId xmlns:p14="http://schemas.microsoft.com/office/powerpoint/2010/main" val="83309444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FBB5C6-FC50-491F-B016-F37C3A26D40B}" type="datetimeFigureOut">
              <a:rPr lang="en-US" smtClean="0"/>
              <a:pPr/>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BD025-4EE9-4671-ACC6-413961E2A9D0}" type="slidenum">
              <a:rPr lang="en-US" smtClean="0"/>
              <a:pPr/>
              <a:t>‹#›</a:t>
            </a:fld>
            <a:endParaRPr lang="en-US"/>
          </a:p>
        </p:txBody>
      </p:sp>
    </p:spTree>
    <p:extLst>
      <p:ext uri="{BB962C8B-B14F-4D97-AF65-F5344CB8AC3E}">
        <p14:creationId xmlns:p14="http://schemas.microsoft.com/office/powerpoint/2010/main" val="2966891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FBB5C6-FC50-491F-B016-F37C3A26D40B}" type="datetimeFigureOut">
              <a:rPr lang="en-US" smtClean="0"/>
              <a:pPr/>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BD025-4EE9-4671-ACC6-413961E2A9D0}" type="slidenum">
              <a:rPr lang="en-US" smtClean="0"/>
              <a:pPr/>
              <a:t>‹#›</a:t>
            </a:fld>
            <a:endParaRPr lang="en-US"/>
          </a:p>
        </p:txBody>
      </p:sp>
    </p:spTree>
    <p:extLst>
      <p:ext uri="{BB962C8B-B14F-4D97-AF65-F5344CB8AC3E}">
        <p14:creationId xmlns:p14="http://schemas.microsoft.com/office/powerpoint/2010/main" val="240140392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FBB5C6-FC50-491F-B016-F37C3A26D40B}" type="datetimeFigureOut">
              <a:rPr lang="en-US" smtClean="0"/>
              <a:pPr/>
              <a:t>4/22/2023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BD025-4EE9-4671-ACC6-413961E2A9D0}" type="slidenum">
              <a:rPr lang="en-US" smtClean="0"/>
              <a:pPr/>
              <a:t>‹#›</a:t>
            </a:fld>
            <a:endParaRPr lang="en-US"/>
          </a:p>
        </p:txBody>
      </p:sp>
    </p:spTree>
    <p:extLst>
      <p:ext uri="{BB962C8B-B14F-4D97-AF65-F5344CB8AC3E}">
        <p14:creationId xmlns:p14="http://schemas.microsoft.com/office/powerpoint/2010/main" val="4003226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FBB5C6-FC50-491F-B016-F37C3A26D40B}" type="datetimeFigureOut">
              <a:rPr lang="en-US" smtClean="0"/>
              <a:pPr/>
              <a:t>4/22/2023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7BD025-4EE9-4671-ACC6-413961E2A9D0}" type="slidenum">
              <a:rPr lang="en-US" smtClean="0"/>
              <a:pPr/>
              <a:t>‹#›</a:t>
            </a:fld>
            <a:endParaRPr lang="en-US"/>
          </a:p>
        </p:txBody>
      </p:sp>
    </p:spTree>
    <p:extLst>
      <p:ext uri="{BB962C8B-B14F-4D97-AF65-F5344CB8AC3E}">
        <p14:creationId xmlns:p14="http://schemas.microsoft.com/office/powerpoint/2010/main" val="3719309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FBB5C6-FC50-491F-B016-F37C3A26D40B}" type="datetimeFigureOut">
              <a:rPr lang="en-US" smtClean="0"/>
              <a:pPr/>
              <a:t>4/22/2023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BD025-4EE9-4671-ACC6-413961E2A9D0}" type="slidenum">
              <a:rPr lang="en-US" smtClean="0"/>
              <a:pPr/>
              <a:t>‹#›</a:t>
            </a:fld>
            <a:endParaRPr lang="en-US"/>
          </a:p>
        </p:txBody>
      </p:sp>
    </p:spTree>
    <p:extLst>
      <p:ext uri="{BB962C8B-B14F-4D97-AF65-F5344CB8AC3E}">
        <p14:creationId xmlns:p14="http://schemas.microsoft.com/office/powerpoint/2010/main" val="4275842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FBB5C6-FC50-491F-B016-F37C3A26D40B}" type="datetimeFigureOut">
              <a:rPr lang="en-US" smtClean="0"/>
              <a:pPr/>
              <a:t>4/22/2023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7BD025-4EE9-4671-ACC6-413961E2A9D0}" type="slidenum">
              <a:rPr lang="en-US" smtClean="0"/>
              <a:pPr/>
              <a:t>‹#›</a:t>
            </a:fld>
            <a:endParaRPr lang="en-US"/>
          </a:p>
        </p:txBody>
      </p:sp>
    </p:spTree>
    <p:extLst>
      <p:ext uri="{BB962C8B-B14F-4D97-AF65-F5344CB8AC3E}">
        <p14:creationId xmlns:p14="http://schemas.microsoft.com/office/powerpoint/2010/main" val="2172534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FBB5C6-FC50-491F-B016-F37C3A26D40B}" type="datetimeFigureOut">
              <a:rPr lang="en-US" smtClean="0"/>
              <a:pPr/>
              <a:t>4/22/2023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BD025-4EE9-4671-ACC6-413961E2A9D0}" type="slidenum">
              <a:rPr lang="en-US" smtClean="0"/>
              <a:pPr/>
              <a:t>‹#›</a:t>
            </a:fld>
            <a:endParaRPr lang="en-US"/>
          </a:p>
        </p:txBody>
      </p:sp>
    </p:spTree>
    <p:extLst>
      <p:ext uri="{BB962C8B-B14F-4D97-AF65-F5344CB8AC3E}">
        <p14:creationId xmlns:p14="http://schemas.microsoft.com/office/powerpoint/2010/main" val="4169284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FBB5C6-FC50-491F-B016-F37C3A26D40B}" type="datetimeFigureOut">
              <a:rPr lang="en-US" smtClean="0"/>
              <a:pPr/>
              <a:t>4/22/2023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BD025-4EE9-4671-ACC6-413961E2A9D0}" type="slidenum">
              <a:rPr lang="en-US" smtClean="0"/>
              <a:pPr/>
              <a:t>‹#›</a:t>
            </a:fld>
            <a:endParaRPr lang="en-US"/>
          </a:p>
        </p:txBody>
      </p:sp>
    </p:spTree>
    <p:extLst>
      <p:ext uri="{BB962C8B-B14F-4D97-AF65-F5344CB8AC3E}">
        <p14:creationId xmlns:p14="http://schemas.microsoft.com/office/powerpoint/2010/main" val="4128995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4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BB5C6-FC50-491F-B016-F37C3A26D40B}" type="datetimeFigureOut">
              <a:rPr lang="en-US" smtClean="0"/>
              <a:pPr/>
              <a:t>4/22/2023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7BD025-4EE9-4671-ACC6-413961E2A9D0}" type="slidenum">
              <a:rPr lang="en-US" smtClean="0"/>
              <a:pPr/>
              <a:t>‹#›</a:t>
            </a:fld>
            <a:endParaRPr lang="en-US"/>
          </a:p>
        </p:txBody>
      </p:sp>
    </p:spTree>
    <p:extLst>
      <p:ext uri="{BB962C8B-B14F-4D97-AF65-F5344CB8AC3E}">
        <p14:creationId xmlns:p14="http://schemas.microsoft.com/office/powerpoint/2010/main" val="2527097292"/>
      </p:ext>
    </p:extLst>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575EC8-94ED-027E-4A28-0E35F32ABD96}"/>
              </a:ext>
            </a:extLst>
          </p:cNvPr>
          <p:cNvPicPr>
            <a:picLocks noChangeAspect="1"/>
          </p:cNvPicPr>
          <p:nvPr/>
        </p:nvPicPr>
        <p:blipFill rotWithShape="1">
          <a:blip r:embed="rId2"/>
          <a:srcRect l="6107" r="373" b="241"/>
          <a:stretch/>
        </p:blipFill>
        <p:spPr>
          <a:xfrm>
            <a:off x="0" y="-1"/>
            <a:ext cx="12192000" cy="6858001"/>
          </a:xfrm>
          <a:prstGeom prst="rect">
            <a:avLst/>
          </a:prstGeom>
        </p:spPr>
      </p:pic>
      <p:sp>
        <p:nvSpPr>
          <p:cNvPr id="2" name="Title 1"/>
          <p:cNvSpPr>
            <a:spLocks noGrp="1"/>
          </p:cNvSpPr>
          <p:nvPr>
            <p:ph type="ctrTitle"/>
          </p:nvPr>
        </p:nvSpPr>
        <p:spPr>
          <a:xfrm>
            <a:off x="914400" y="1600200"/>
            <a:ext cx="10363200" cy="2138363"/>
          </a:xfrm>
        </p:spPr>
        <p:txBody>
          <a:bodyPr/>
          <a:lstStyle/>
          <a:p>
            <a:r>
              <a:rPr lang="en-US" dirty="0"/>
              <a:t>A Prophet on the Run</a:t>
            </a:r>
            <a:br>
              <a:rPr lang="en-US" dirty="0"/>
            </a:br>
            <a:r>
              <a:rPr lang="en-US" sz="3600" dirty="0"/>
              <a:t>A Lesson from God</a:t>
            </a:r>
          </a:p>
        </p:txBody>
      </p:sp>
      <p:sp>
        <p:nvSpPr>
          <p:cNvPr id="3" name="Subtitle 2"/>
          <p:cNvSpPr>
            <a:spLocks noGrp="1"/>
          </p:cNvSpPr>
          <p:nvPr>
            <p:ph type="subTitle" idx="1"/>
          </p:nvPr>
        </p:nvSpPr>
        <p:spPr>
          <a:xfrm>
            <a:off x="1524000" y="3810000"/>
            <a:ext cx="9144000" cy="1447800"/>
          </a:xfrm>
        </p:spPr>
        <p:txBody>
          <a:bodyPr>
            <a:normAutofit/>
          </a:bodyPr>
          <a:lstStyle/>
          <a:p>
            <a:r>
              <a:rPr lang="en-US" sz="2800" dirty="0"/>
              <a:t>The Book of Jonah</a:t>
            </a:r>
          </a:p>
          <a:p>
            <a:r>
              <a:rPr lang="en-US" dirty="0"/>
              <a:t>April 23, 2023</a:t>
            </a:r>
          </a:p>
        </p:txBody>
      </p:sp>
    </p:spTree>
    <p:extLst>
      <p:ext uri="{BB962C8B-B14F-4D97-AF65-F5344CB8AC3E}">
        <p14:creationId xmlns:p14="http://schemas.microsoft.com/office/powerpoint/2010/main" val="2514911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C85333-A5F2-36E0-9B6E-6B6D3CFE6BFF}"/>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p:cNvSpPr>
            <a:spLocks noGrp="1"/>
          </p:cNvSpPr>
          <p:nvPr>
            <p:ph type="title"/>
          </p:nvPr>
        </p:nvSpPr>
        <p:spPr>
          <a:xfrm>
            <a:off x="152400" y="228601"/>
            <a:ext cx="11887200" cy="685800"/>
          </a:xfrm>
        </p:spPr>
        <p:txBody>
          <a:bodyPr>
            <a:normAutofit fontScale="90000"/>
          </a:bodyPr>
          <a:lstStyle/>
          <a:p>
            <a:pPr algn="ctr"/>
            <a:r>
              <a:rPr lang="en-US" dirty="0"/>
              <a:t>A Prophet on the Run</a:t>
            </a:r>
          </a:p>
        </p:txBody>
      </p:sp>
      <p:sp>
        <p:nvSpPr>
          <p:cNvPr id="3" name="Content Placeholder 2"/>
          <p:cNvSpPr>
            <a:spLocks noGrp="1"/>
          </p:cNvSpPr>
          <p:nvPr>
            <p:ph idx="1"/>
          </p:nvPr>
        </p:nvSpPr>
        <p:spPr>
          <a:xfrm>
            <a:off x="152400" y="990600"/>
            <a:ext cx="11811000" cy="5638800"/>
          </a:xfrm>
        </p:spPr>
        <p:txBody>
          <a:bodyPr>
            <a:noAutofit/>
          </a:bodyPr>
          <a:lstStyle/>
          <a:p>
            <a:pPr marL="0" indent="0">
              <a:buNone/>
            </a:pPr>
            <a:r>
              <a:rPr lang="en-US" sz="3600" dirty="0"/>
              <a:t>III. Sovereign to Scold (4:1-11)</a:t>
            </a:r>
          </a:p>
          <a:p>
            <a:pPr marL="0" indent="0">
              <a:buNone/>
            </a:pPr>
            <a:endParaRPr lang="en-US" sz="2400" dirty="0"/>
          </a:p>
          <a:p>
            <a:pPr marL="0" indent="0">
              <a:buNone/>
            </a:pPr>
            <a:r>
              <a:rPr lang="en-US" sz="3200" dirty="0"/>
              <a:t>A. Grace Given (4:1-4)</a:t>
            </a:r>
          </a:p>
          <a:p>
            <a:pPr marL="0" indent="0">
              <a:buNone/>
            </a:pPr>
            <a:r>
              <a:rPr lang="en-US" sz="3200" dirty="0"/>
              <a:t>B. Grace Taken (4:5-9)</a:t>
            </a:r>
          </a:p>
        </p:txBody>
      </p:sp>
    </p:spTree>
    <p:extLst>
      <p:ext uri="{BB962C8B-B14F-4D97-AF65-F5344CB8AC3E}">
        <p14:creationId xmlns:p14="http://schemas.microsoft.com/office/powerpoint/2010/main" val="1403692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C85333-A5F2-36E0-9B6E-6B6D3CFE6BFF}"/>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p:cNvSpPr>
            <a:spLocks noGrp="1"/>
          </p:cNvSpPr>
          <p:nvPr>
            <p:ph type="title"/>
          </p:nvPr>
        </p:nvSpPr>
        <p:spPr>
          <a:xfrm>
            <a:off x="152400" y="228601"/>
            <a:ext cx="11887200" cy="685800"/>
          </a:xfrm>
        </p:spPr>
        <p:txBody>
          <a:bodyPr>
            <a:normAutofit fontScale="90000"/>
          </a:bodyPr>
          <a:lstStyle/>
          <a:p>
            <a:pPr algn="ctr"/>
            <a:r>
              <a:rPr lang="en-US" dirty="0"/>
              <a:t>A Prophet on the Run</a:t>
            </a:r>
          </a:p>
        </p:txBody>
      </p:sp>
      <p:sp>
        <p:nvSpPr>
          <p:cNvPr id="3" name="Content Placeholder 2"/>
          <p:cNvSpPr>
            <a:spLocks noGrp="1"/>
          </p:cNvSpPr>
          <p:nvPr>
            <p:ph idx="1"/>
          </p:nvPr>
        </p:nvSpPr>
        <p:spPr>
          <a:xfrm>
            <a:off x="152400" y="990600"/>
            <a:ext cx="11811000" cy="5638800"/>
          </a:xfrm>
        </p:spPr>
        <p:txBody>
          <a:bodyPr>
            <a:noAutofit/>
          </a:bodyPr>
          <a:lstStyle/>
          <a:p>
            <a:pPr marL="0" indent="0">
              <a:buNone/>
            </a:pPr>
            <a:r>
              <a:rPr lang="en-US" sz="3600" dirty="0"/>
              <a:t>III. Sovereign to Scold (4:1-11)</a:t>
            </a:r>
          </a:p>
          <a:p>
            <a:pPr marL="0" indent="0">
              <a:buNone/>
            </a:pPr>
            <a:endParaRPr lang="en-US" sz="2400" dirty="0"/>
          </a:p>
          <a:p>
            <a:pPr marL="0" indent="0">
              <a:buNone/>
            </a:pPr>
            <a:r>
              <a:rPr lang="en-US" sz="3200" dirty="0"/>
              <a:t>A. Grace Given (4:1-4)</a:t>
            </a:r>
          </a:p>
          <a:p>
            <a:pPr marL="0" indent="0">
              <a:buNone/>
            </a:pPr>
            <a:r>
              <a:rPr lang="en-US" sz="3200" dirty="0"/>
              <a:t>B. Grace Taken (4:5-9)</a:t>
            </a:r>
          </a:p>
          <a:p>
            <a:pPr marL="0" indent="0">
              <a:buNone/>
            </a:pPr>
            <a:r>
              <a:rPr lang="en-US" sz="3200" dirty="0"/>
              <a:t>C. Grace Explained (4:11)</a:t>
            </a:r>
          </a:p>
        </p:txBody>
      </p:sp>
    </p:spTree>
    <p:extLst>
      <p:ext uri="{BB962C8B-B14F-4D97-AF65-F5344CB8AC3E}">
        <p14:creationId xmlns:p14="http://schemas.microsoft.com/office/powerpoint/2010/main" val="3245338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C85333-A5F2-36E0-9B6E-6B6D3CFE6BFF}"/>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p:cNvSpPr>
            <a:spLocks noGrp="1"/>
          </p:cNvSpPr>
          <p:nvPr>
            <p:ph type="title"/>
          </p:nvPr>
        </p:nvSpPr>
        <p:spPr>
          <a:xfrm>
            <a:off x="152400" y="228601"/>
            <a:ext cx="11887200" cy="685800"/>
          </a:xfrm>
        </p:spPr>
        <p:txBody>
          <a:bodyPr>
            <a:normAutofit/>
          </a:bodyPr>
          <a:lstStyle/>
          <a:p>
            <a:pPr algn="ctr"/>
            <a:r>
              <a:rPr lang="en-US" sz="4000" dirty="0">
                <a:effectLst/>
                <a:latin typeface="Calibri" panose="020F0502020204030204" pitchFamily="34" charset="0"/>
                <a:ea typeface="Calibri" panose="020F0502020204030204" pitchFamily="34" charset="0"/>
                <a:cs typeface="Times New Roman" panose="02020603050405020304" pitchFamily="18" charset="0"/>
              </a:rPr>
              <a:t>1 John 4:19</a:t>
            </a:r>
            <a:endParaRPr lang="en-US" sz="4000" dirty="0"/>
          </a:p>
        </p:txBody>
      </p:sp>
      <p:sp>
        <p:nvSpPr>
          <p:cNvPr id="3" name="Content Placeholder 2"/>
          <p:cNvSpPr>
            <a:spLocks noGrp="1"/>
          </p:cNvSpPr>
          <p:nvPr>
            <p:ph idx="1"/>
          </p:nvPr>
        </p:nvSpPr>
        <p:spPr>
          <a:xfrm>
            <a:off x="152400" y="990600"/>
            <a:ext cx="11811000" cy="5638800"/>
          </a:xfrm>
        </p:spPr>
        <p:txBody>
          <a:bodyPr>
            <a:noAutofit/>
          </a:bodyPr>
          <a:lstStyle/>
          <a:p>
            <a:pPr marL="0" marR="0" indent="0" algn="just">
              <a:spcBef>
                <a:spcPts val="0"/>
              </a:spcBef>
              <a:spcAft>
                <a:spcPts val="0"/>
              </a:spcAft>
              <a:buNone/>
            </a:pPr>
            <a:r>
              <a:rPr lang="en-US" sz="4000" b="0" i="0" dirty="0">
                <a:effectLst/>
              </a:rPr>
              <a:t>We love, because He first loved us.</a:t>
            </a:r>
            <a:endParaRPr lang="en-US" sz="4000" dirty="0">
              <a:effectLst/>
              <a:ea typeface="Times New Roman" panose="02020603050405020304" pitchFamily="18" charset="0"/>
            </a:endParaRPr>
          </a:p>
        </p:txBody>
      </p:sp>
    </p:spTree>
    <p:extLst>
      <p:ext uri="{BB962C8B-B14F-4D97-AF65-F5344CB8AC3E}">
        <p14:creationId xmlns:p14="http://schemas.microsoft.com/office/powerpoint/2010/main" val="1048196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C85333-A5F2-36E0-9B6E-6B6D3CFE6BFF}"/>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p:cNvSpPr>
            <a:spLocks noGrp="1"/>
          </p:cNvSpPr>
          <p:nvPr>
            <p:ph type="title"/>
          </p:nvPr>
        </p:nvSpPr>
        <p:spPr>
          <a:xfrm>
            <a:off x="152400" y="228601"/>
            <a:ext cx="11887200" cy="685800"/>
          </a:xfrm>
        </p:spPr>
        <p:txBody>
          <a:bodyPr>
            <a:normAutofit fontScale="90000"/>
          </a:bodyPr>
          <a:lstStyle/>
          <a:p>
            <a:pPr algn="ctr"/>
            <a:r>
              <a:rPr lang="en-US" dirty="0"/>
              <a:t>A Prophet on the Run</a:t>
            </a:r>
          </a:p>
        </p:txBody>
      </p:sp>
      <p:sp>
        <p:nvSpPr>
          <p:cNvPr id="3" name="Content Placeholder 2"/>
          <p:cNvSpPr>
            <a:spLocks noGrp="1"/>
          </p:cNvSpPr>
          <p:nvPr>
            <p:ph idx="1"/>
          </p:nvPr>
        </p:nvSpPr>
        <p:spPr>
          <a:xfrm>
            <a:off x="152400" y="990600"/>
            <a:ext cx="11811000" cy="5638800"/>
          </a:xfrm>
        </p:spPr>
        <p:txBody>
          <a:bodyPr>
            <a:noAutofit/>
          </a:bodyPr>
          <a:lstStyle/>
          <a:p>
            <a:pPr marL="0" indent="0">
              <a:buNone/>
            </a:pPr>
            <a:r>
              <a:rPr lang="en-US" sz="3600" dirty="0"/>
              <a:t>I. Sovereign to Send</a:t>
            </a:r>
            <a:endParaRPr lang="en-US" sz="1050" dirty="0"/>
          </a:p>
          <a:p>
            <a:pPr>
              <a:buNone/>
            </a:pPr>
            <a:r>
              <a:rPr lang="en-US" sz="3600" dirty="0"/>
              <a:t>II. Sovereign to Save</a:t>
            </a:r>
          </a:p>
          <a:p>
            <a:pPr>
              <a:buNone/>
            </a:pPr>
            <a:r>
              <a:rPr lang="en-US" sz="3600" dirty="0"/>
              <a:t>III. Sovereign to Spare</a:t>
            </a:r>
          </a:p>
          <a:p>
            <a:pPr>
              <a:buNone/>
            </a:pPr>
            <a:r>
              <a:rPr lang="en-US" sz="3600" dirty="0"/>
              <a:t>IV. Sovereign to Scold</a:t>
            </a:r>
          </a:p>
        </p:txBody>
      </p:sp>
    </p:spTree>
    <p:extLst>
      <p:ext uri="{BB962C8B-B14F-4D97-AF65-F5344CB8AC3E}">
        <p14:creationId xmlns:p14="http://schemas.microsoft.com/office/powerpoint/2010/main" val="1924046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575EC8-94ED-027E-4A28-0E35F32ABD96}"/>
              </a:ext>
            </a:extLst>
          </p:cNvPr>
          <p:cNvPicPr>
            <a:picLocks noChangeAspect="1"/>
          </p:cNvPicPr>
          <p:nvPr/>
        </p:nvPicPr>
        <p:blipFill rotWithShape="1">
          <a:blip r:embed="rId2"/>
          <a:srcRect l="6107" r="373" b="241"/>
          <a:stretch/>
        </p:blipFill>
        <p:spPr>
          <a:xfrm>
            <a:off x="0" y="-1"/>
            <a:ext cx="12192000" cy="6858001"/>
          </a:xfrm>
          <a:prstGeom prst="rect">
            <a:avLst/>
          </a:prstGeom>
        </p:spPr>
      </p:pic>
      <p:sp>
        <p:nvSpPr>
          <p:cNvPr id="2" name="Title 1"/>
          <p:cNvSpPr>
            <a:spLocks noGrp="1"/>
          </p:cNvSpPr>
          <p:nvPr>
            <p:ph type="ctrTitle"/>
          </p:nvPr>
        </p:nvSpPr>
        <p:spPr>
          <a:xfrm>
            <a:off x="914400" y="1600200"/>
            <a:ext cx="10363200" cy="2138363"/>
          </a:xfrm>
        </p:spPr>
        <p:txBody>
          <a:bodyPr/>
          <a:lstStyle/>
          <a:p>
            <a:r>
              <a:rPr lang="en-US" dirty="0"/>
              <a:t>A Prophet on the Run</a:t>
            </a:r>
            <a:br>
              <a:rPr lang="en-US" dirty="0"/>
            </a:br>
            <a:r>
              <a:rPr lang="en-US" sz="3600" dirty="0"/>
              <a:t>A Lesson From God</a:t>
            </a:r>
          </a:p>
        </p:txBody>
      </p:sp>
      <p:sp>
        <p:nvSpPr>
          <p:cNvPr id="3" name="Subtitle 2"/>
          <p:cNvSpPr>
            <a:spLocks noGrp="1"/>
          </p:cNvSpPr>
          <p:nvPr>
            <p:ph type="subTitle" idx="1"/>
          </p:nvPr>
        </p:nvSpPr>
        <p:spPr>
          <a:xfrm>
            <a:off x="1524000" y="3810000"/>
            <a:ext cx="9144000" cy="1447800"/>
          </a:xfrm>
        </p:spPr>
        <p:txBody>
          <a:bodyPr>
            <a:normAutofit/>
          </a:bodyPr>
          <a:lstStyle/>
          <a:p>
            <a:r>
              <a:rPr lang="en-US" sz="2800" dirty="0"/>
              <a:t>The Book of Jonah</a:t>
            </a:r>
          </a:p>
          <a:p>
            <a:r>
              <a:rPr lang="en-US" dirty="0"/>
              <a:t>April 23, 2023</a:t>
            </a:r>
          </a:p>
        </p:txBody>
      </p:sp>
    </p:spTree>
    <p:extLst>
      <p:ext uri="{BB962C8B-B14F-4D97-AF65-F5344CB8AC3E}">
        <p14:creationId xmlns:p14="http://schemas.microsoft.com/office/powerpoint/2010/main" val="1972579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C85333-A5F2-36E0-9B6E-6B6D3CFE6BFF}"/>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p:cNvSpPr>
            <a:spLocks noGrp="1"/>
          </p:cNvSpPr>
          <p:nvPr>
            <p:ph type="title"/>
          </p:nvPr>
        </p:nvSpPr>
        <p:spPr>
          <a:xfrm>
            <a:off x="152400" y="228601"/>
            <a:ext cx="11887200" cy="685800"/>
          </a:xfrm>
        </p:spPr>
        <p:txBody>
          <a:bodyPr>
            <a:normAutofit fontScale="90000"/>
          </a:bodyPr>
          <a:lstStyle/>
          <a:p>
            <a:pPr algn="ctr"/>
            <a:r>
              <a:rPr lang="en-US" dirty="0"/>
              <a:t>Jonah 4:1-5</a:t>
            </a:r>
          </a:p>
        </p:txBody>
      </p:sp>
      <p:sp>
        <p:nvSpPr>
          <p:cNvPr id="3" name="Content Placeholder 2"/>
          <p:cNvSpPr>
            <a:spLocks noGrp="1"/>
          </p:cNvSpPr>
          <p:nvPr>
            <p:ph idx="1"/>
          </p:nvPr>
        </p:nvSpPr>
        <p:spPr>
          <a:xfrm>
            <a:off x="152400" y="990600"/>
            <a:ext cx="11811000" cy="5638800"/>
          </a:xfrm>
        </p:spPr>
        <p:txBody>
          <a:bodyPr>
            <a:noAutofit/>
          </a:bodyPr>
          <a:lstStyle/>
          <a:p>
            <a:pPr marL="0" marR="0" indent="0" algn="just">
              <a:spcBef>
                <a:spcPts val="0"/>
              </a:spcBef>
              <a:spcAft>
                <a:spcPts val="0"/>
              </a:spcAft>
              <a:buNone/>
            </a:pPr>
            <a:r>
              <a:rPr lang="en-US" sz="3500" b="1" baseline="30000" dirty="0">
                <a:effectLst/>
                <a:latin typeface="Calibri" panose="020F0502020204030204" pitchFamily="34" charset="0"/>
                <a:ea typeface="Calibri" panose="020F0502020204030204" pitchFamily="34" charset="0"/>
              </a:rPr>
              <a:t>1</a:t>
            </a:r>
            <a:r>
              <a:rPr lang="en-US" sz="3500" b="1" dirty="0">
                <a:effectLst/>
                <a:latin typeface="Calibri" panose="020F0502020204030204" pitchFamily="34" charset="0"/>
                <a:ea typeface="Calibri" panose="020F0502020204030204" pitchFamily="34" charset="0"/>
              </a:rPr>
              <a:t> </a:t>
            </a:r>
            <a:r>
              <a:rPr lang="en-US" sz="3500" dirty="0">
                <a:effectLst/>
                <a:latin typeface="Calibri" panose="020F0502020204030204" pitchFamily="34" charset="0"/>
                <a:ea typeface="Calibri" panose="020F0502020204030204" pitchFamily="34" charset="0"/>
              </a:rPr>
              <a:t>But it greatly displeased Jonah and he became angry. </a:t>
            </a:r>
            <a:r>
              <a:rPr lang="en-US" sz="3500" b="1" baseline="30000" dirty="0">
                <a:effectLst/>
                <a:latin typeface="Calibri" panose="020F0502020204030204" pitchFamily="34" charset="0"/>
                <a:ea typeface="Calibri" panose="020F0502020204030204" pitchFamily="34" charset="0"/>
              </a:rPr>
              <a:t>2 </a:t>
            </a:r>
            <a:r>
              <a:rPr lang="en-US" sz="3500" dirty="0">
                <a:effectLst/>
                <a:latin typeface="Calibri" panose="020F0502020204030204" pitchFamily="34" charset="0"/>
                <a:ea typeface="Calibri" panose="020F0502020204030204" pitchFamily="34" charset="0"/>
              </a:rPr>
              <a:t>He prayed to the </a:t>
            </a:r>
            <a:r>
              <a:rPr lang="en-US" sz="3500" cap="small" dirty="0">
                <a:effectLst/>
                <a:latin typeface="Calibri" panose="020F0502020204030204" pitchFamily="34" charset="0"/>
                <a:ea typeface="Calibri" panose="020F0502020204030204" pitchFamily="34" charset="0"/>
              </a:rPr>
              <a:t>Lord</a:t>
            </a:r>
            <a:r>
              <a:rPr lang="en-US" sz="3500" dirty="0">
                <a:effectLst/>
                <a:latin typeface="Calibri" panose="020F0502020204030204" pitchFamily="34" charset="0"/>
                <a:ea typeface="Calibri" panose="020F0502020204030204" pitchFamily="34" charset="0"/>
              </a:rPr>
              <a:t> and said, “Please </a:t>
            </a:r>
            <a:r>
              <a:rPr lang="en-US" sz="3500" cap="small" dirty="0">
                <a:effectLst/>
                <a:latin typeface="Calibri" panose="020F0502020204030204" pitchFamily="34" charset="0"/>
                <a:ea typeface="Calibri" panose="020F0502020204030204" pitchFamily="34" charset="0"/>
              </a:rPr>
              <a:t>Lord</a:t>
            </a:r>
            <a:r>
              <a:rPr lang="en-US" sz="3500" dirty="0">
                <a:effectLst/>
                <a:latin typeface="Calibri" panose="020F0502020204030204" pitchFamily="34" charset="0"/>
                <a:ea typeface="Calibri" panose="020F0502020204030204" pitchFamily="34" charset="0"/>
              </a:rPr>
              <a:t>, was not this what I said while I was still in my </a:t>
            </a:r>
            <a:r>
              <a:rPr lang="en-US" sz="3500" i="1" dirty="0">
                <a:effectLst/>
                <a:latin typeface="Calibri" panose="020F0502020204030204" pitchFamily="34" charset="0"/>
                <a:ea typeface="Calibri" panose="020F0502020204030204" pitchFamily="34" charset="0"/>
              </a:rPr>
              <a:t>own</a:t>
            </a:r>
            <a:r>
              <a:rPr lang="en-US" sz="3500" dirty="0">
                <a:effectLst/>
                <a:latin typeface="Calibri" panose="020F0502020204030204" pitchFamily="34" charset="0"/>
                <a:ea typeface="Calibri" panose="020F0502020204030204" pitchFamily="34" charset="0"/>
              </a:rPr>
              <a:t> country? Therefore in order to forestall this I fled to Tarshish, for I knew that You are a gracious and compassionate God, slow to anger and abundant in lovingkindness, and one who relents concerning calamity. </a:t>
            </a:r>
            <a:r>
              <a:rPr lang="en-US" sz="3500" b="1" baseline="30000" dirty="0">
                <a:effectLst/>
                <a:latin typeface="Calibri" panose="020F0502020204030204" pitchFamily="34" charset="0"/>
                <a:ea typeface="Calibri" panose="020F0502020204030204" pitchFamily="34" charset="0"/>
              </a:rPr>
              <a:t>3 </a:t>
            </a:r>
            <a:r>
              <a:rPr lang="en-US" sz="3500" dirty="0">
                <a:effectLst/>
                <a:latin typeface="Calibri" panose="020F0502020204030204" pitchFamily="34" charset="0"/>
                <a:ea typeface="Calibri" panose="020F0502020204030204" pitchFamily="34" charset="0"/>
              </a:rPr>
              <a:t>Therefore now, O </a:t>
            </a:r>
            <a:r>
              <a:rPr lang="en-US" sz="3500" cap="small" dirty="0">
                <a:effectLst/>
                <a:latin typeface="Calibri" panose="020F0502020204030204" pitchFamily="34" charset="0"/>
                <a:ea typeface="Calibri" panose="020F0502020204030204" pitchFamily="34" charset="0"/>
              </a:rPr>
              <a:t>Lord</a:t>
            </a:r>
            <a:r>
              <a:rPr lang="en-US" sz="3500" dirty="0">
                <a:effectLst/>
                <a:latin typeface="Calibri" panose="020F0502020204030204" pitchFamily="34" charset="0"/>
                <a:ea typeface="Calibri" panose="020F0502020204030204" pitchFamily="34" charset="0"/>
              </a:rPr>
              <a:t>, please take my life from me, for death is better to me than life.” </a:t>
            </a:r>
            <a:r>
              <a:rPr lang="en-US" sz="3500" b="1" baseline="30000" dirty="0">
                <a:effectLst/>
                <a:latin typeface="Calibri" panose="020F0502020204030204" pitchFamily="34" charset="0"/>
                <a:ea typeface="Calibri" panose="020F0502020204030204" pitchFamily="34" charset="0"/>
              </a:rPr>
              <a:t>4 </a:t>
            </a:r>
            <a:r>
              <a:rPr lang="en-US" sz="3500" dirty="0">
                <a:effectLst/>
                <a:latin typeface="Calibri" panose="020F0502020204030204" pitchFamily="34" charset="0"/>
                <a:ea typeface="Calibri" panose="020F0502020204030204" pitchFamily="34" charset="0"/>
              </a:rPr>
              <a:t>The </a:t>
            </a:r>
            <a:r>
              <a:rPr lang="en-US" sz="3500" cap="small" dirty="0">
                <a:effectLst/>
                <a:latin typeface="Calibri" panose="020F0502020204030204" pitchFamily="34" charset="0"/>
                <a:ea typeface="Calibri" panose="020F0502020204030204" pitchFamily="34" charset="0"/>
              </a:rPr>
              <a:t>Lord</a:t>
            </a:r>
            <a:r>
              <a:rPr lang="en-US" sz="3500" dirty="0">
                <a:effectLst/>
                <a:latin typeface="Calibri" panose="020F0502020204030204" pitchFamily="34" charset="0"/>
                <a:ea typeface="Calibri" panose="020F0502020204030204" pitchFamily="34" charset="0"/>
              </a:rPr>
              <a:t> said, “Do you have good reason to be angry?” </a:t>
            </a:r>
            <a:r>
              <a:rPr lang="en-US" sz="3500" b="1" baseline="30000" dirty="0">
                <a:effectLst/>
                <a:latin typeface="Calibri" panose="020F0502020204030204" pitchFamily="34" charset="0"/>
                <a:ea typeface="Calibri" panose="020F0502020204030204" pitchFamily="34" charset="0"/>
              </a:rPr>
              <a:t>5 </a:t>
            </a:r>
            <a:r>
              <a:rPr lang="en-US" sz="3500" dirty="0">
                <a:effectLst/>
                <a:latin typeface="Calibri" panose="020F0502020204030204" pitchFamily="34" charset="0"/>
                <a:ea typeface="Calibri" panose="020F0502020204030204" pitchFamily="34" charset="0"/>
              </a:rPr>
              <a:t>Then Jonah went out from the city and sat east of it. There he made a shelter for himself and sat under it in the shade until he could see what would happen in the city.</a:t>
            </a:r>
            <a:endParaRPr lang="en-US" sz="3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43619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C85333-A5F2-36E0-9B6E-6B6D3CFE6BFF}"/>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p:cNvSpPr>
            <a:spLocks noGrp="1"/>
          </p:cNvSpPr>
          <p:nvPr>
            <p:ph type="title"/>
          </p:nvPr>
        </p:nvSpPr>
        <p:spPr>
          <a:xfrm>
            <a:off x="152400" y="228601"/>
            <a:ext cx="11887200" cy="685800"/>
          </a:xfrm>
        </p:spPr>
        <p:txBody>
          <a:bodyPr>
            <a:normAutofit fontScale="90000"/>
          </a:bodyPr>
          <a:lstStyle/>
          <a:p>
            <a:pPr algn="ctr"/>
            <a:r>
              <a:rPr lang="en-US" dirty="0"/>
              <a:t>Jonah 4:6-9</a:t>
            </a:r>
          </a:p>
        </p:txBody>
      </p:sp>
      <p:sp>
        <p:nvSpPr>
          <p:cNvPr id="3" name="Content Placeholder 2"/>
          <p:cNvSpPr>
            <a:spLocks noGrp="1"/>
          </p:cNvSpPr>
          <p:nvPr>
            <p:ph idx="1"/>
          </p:nvPr>
        </p:nvSpPr>
        <p:spPr>
          <a:xfrm>
            <a:off x="152400" y="990600"/>
            <a:ext cx="11811000" cy="5638800"/>
          </a:xfrm>
        </p:spPr>
        <p:txBody>
          <a:bodyPr>
            <a:noAutofit/>
          </a:bodyPr>
          <a:lstStyle/>
          <a:p>
            <a:pPr marL="0" marR="0" indent="0" algn="just">
              <a:spcBef>
                <a:spcPts val="0"/>
              </a:spcBef>
              <a:spcAft>
                <a:spcPts val="0"/>
              </a:spcAft>
              <a:buNone/>
            </a:pPr>
            <a:r>
              <a:rPr lang="en-US" sz="3600" b="1" baseline="30000" dirty="0">
                <a:effectLst/>
                <a:latin typeface="Calibri" panose="020F0502020204030204" pitchFamily="34" charset="0"/>
                <a:ea typeface="Calibri" panose="020F0502020204030204" pitchFamily="34" charset="0"/>
              </a:rPr>
              <a:t>6 </a:t>
            </a:r>
            <a:r>
              <a:rPr lang="en-US" sz="3600" dirty="0">
                <a:effectLst/>
                <a:latin typeface="Calibri" panose="020F0502020204030204" pitchFamily="34" charset="0"/>
                <a:ea typeface="Calibri" panose="020F0502020204030204" pitchFamily="34" charset="0"/>
              </a:rPr>
              <a:t>So the </a:t>
            </a:r>
            <a:r>
              <a:rPr lang="en-US" sz="3600" cap="small" dirty="0">
                <a:effectLst/>
                <a:latin typeface="Calibri" panose="020F0502020204030204" pitchFamily="34" charset="0"/>
                <a:ea typeface="Calibri" panose="020F0502020204030204" pitchFamily="34" charset="0"/>
              </a:rPr>
              <a:t>Lord</a:t>
            </a:r>
            <a:r>
              <a:rPr lang="en-US" sz="3600" dirty="0">
                <a:effectLst/>
                <a:latin typeface="Calibri" panose="020F0502020204030204" pitchFamily="34" charset="0"/>
                <a:ea typeface="Calibri" panose="020F0502020204030204" pitchFamily="34" charset="0"/>
              </a:rPr>
              <a:t> God appointed a plant and it grew up over Jonah to be a shade over his head to deliver him from his discomfort. And Jonah was extremely happy about the plant. </a:t>
            </a:r>
            <a:r>
              <a:rPr lang="en-US" sz="3600" b="1" baseline="30000" dirty="0">
                <a:effectLst/>
                <a:latin typeface="Calibri" panose="020F0502020204030204" pitchFamily="34" charset="0"/>
                <a:ea typeface="Calibri" panose="020F0502020204030204" pitchFamily="34" charset="0"/>
              </a:rPr>
              <a:t>7 </a:t>
            </a:r>
            <a:r>
              <a:rPr lang="en-US" sz="3600" dirty="0">
                <a:effectLst/>
                <a:latin typeface="Calibri" panose="020F0502020204030204" pitchFamily="34" charset="0"/>
                <a:ea typeface="Calibri" panose="020F0502020204030204" pitchFamily="34" charset="0"/>
              </a:rPr>
              <a:t>But God appointed a worm when dawn came the next day and it attacked the plant and it withered. </a:t>
            </a:r>
            <a:r>
              <a:rPr lang="en-US" sz="3600" b="1" baseline="30000" dirty="0">
                <a:effectLst/>
                <a:latin typeface="Calibri" panose="020F0502020204030204" pitchFamily="34" charset="0"/>
                <a:ea typeface="Calibri" panose="020F0502020204030204" pitchFamily="34" charset="0"/>
              </a:rPr>
              <a:t>8 </a:t>
            </a:r>
            <a:r>
              <a:rPr lang="en-US" sz="3600" dirty="0">
                <a:effectLst/>
                <a:latin typeface="Calibri" panose="020F0502020204030204" pitchFamily="34" charset="0"/>
                <a:ea typeface="Calibri" panose="020F0502020204030204" pitchFamily="34" charset="0"/>
              </a:rPr>
              <a:t>When the sun came up God appointed a scorching east wind, and the sun beat down on Jonah’s head so that he became faint and begged with </a:t>
            </a:r>
            <a:r>
              <a:rPr lang="en-US" sz="3600" i="1" dirty="0">
                <a:effectLst/>
                <a:latin typeface="Calibri" panose="020F0502020204030204" pitchFamily="34" charset="0"/>
                <a:ea typeface="Calibri" panose="020F0502020204030204" pitchFamily="34" charset="0"/>
              </a:rPr>
              <a:t>all</a:t>
            </a:r>
            <a:r>
              <a:rPr lang="en-US" sz="3600" dirty="0">
                <a:effectLst/>
                <a:latin typeface="Calibri" panose="020F0502020204030204" pitchFamily="34" charset="0"/>
                <a:ea typeface="Calibri" panose="020F0502020204030204" pitchFamily="34" charset="0"/>
              </a:rPr>
              <a:t> his soul to die, saying, “Death is better to me than life.” </a:t>
            </a:r>
            <a:r>
              <a:rPr lang="en-US" sz="3600" b="1" baseline="30000" dirty="0">
                <a:effectLst/>
                <a:latin typeface="Calibri" panose="020F0502020204030204" pitchFamily="34" charset="0"/>
                <a:ea typeface="Calibri" panose="020F0502020204030204" pitchFamily="34" charset="0"/>
              </a:rPr>
              <a:t>9 </a:t>
            </a:r>
            <a:r>
              <a:rPr lang="en-US" sz="3600" dirty="0">
                <a:effectLst/>
                <a:latin typeface="Calibri" panose="020F0502020204030204" pitchFamily="34" charset="0"/>
                <a:ea typeface="Calibri" panose="020F0502020204030204" pitchFamily="34" charset="0"/>
              </a:rPr>
              <a:t>Then God said to Jonah, “Do you have good reason to be angry about the plant?” And he said, “I have good reason to be angry, even to death.” </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17965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C85333-A5F2-36E0-9B6E-6B6D3CFE6BFF}"/>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p:cNvSpPr>
            <a:spLocks noGrp="1"/>
          </p:cNvSpPr>
          <p:nvPr>
            <p:ph type="title"/>
          </p:nvPr>
        </p:nvSpPr>
        <p:spPr>
          <a:xfrm>
            <a:off x="152400" y="228601"/>
            <a:ext cx="11887200" cy="685800"/>
          </a:xfrm>
        </p:spPr>
        <p:txBody>
          <a:bodyPr>
            <a:normAutofit fontScale="90000"/>
          </a:bodyPr>
          <a:lstStyle/>
          <a:p>
            <a:pPr algn="ctr"/>
            <a:r>
              <a:rPr lang="en-US" dirty="0"/>
              <a:t>Jonah 4:10-11</a:t>
            </a:r>
          </a:p>
        </p:txBody>
      </p:sp>
      <p:sp>
        <p:nvSpPr>
          <p:cNvPr id="3" name="Content Placeholder 2"/>
          <p:cNvSpPr>
            <a:spLocks noGrp="1"/>
          </p:cNvSpPr>
          <p:nvPr>
            <p:ph idx="1"/>
          </p:nvPr>
        </p:nvSpPr>
        <p:spPr>
          <a:xfrm>
            <a:off x="152400" y="990600"/>
            <a:ext cx="11811000" cy="5638800"/>
          </a:xfrm>
        </p:spPr>
        <p:txBody>
          <a:bodyPr>
            <a:noAutofit/>
          </a:bodyPr>
          <a:lstStyle/>
          <a:p>
            <a:pPr marL="0" marR="0" indent="0" algn="just">
              <a:spcBef>
                <a:spcPts val="0"/>
              </a:spcBef>
              <a:spcAft>
                <a:spcPts val="0"/>
              </a:spcAft>
              <a:buNone/>
            </a:pPr>
            <a:r>
              <a:rPr lang="en-US" sz="3600" b="1" baseline="30000" dirty="0">
                <a:effectLst/>
                <a:latin typeface="Calibri" panose="020F0502020204030204" pitchFamily="34" charset="0"/>
                <a:ea typeface="Calibri" panose="020F0502020204030204" pitchFamily="34" charset="0"/>
              </a:rPr>
              <a:t>10 </a:t>
            </a:r>
            <a:r>
              <a:rPr lang="en-US" sz="3600" dirty="0">
                <a:effectLst/>
                <a:latin typeface="Calibri" panose="020F0502020204030204" pitchFamily="34" charset="0"/>
                <a:ea typeface="Calibri" panose="020F0502020204030204" pitchFamily="34" charset="0"/>
              </a:rPr>
              <a:t>Then the </a:t>
            </a:r>
            <a:r>
              <a:rPr lang="en-US" sz="3600" cap="small" dirty="0">
                <a:effectLst/>
                <a:latin typeface="Calibri" panose="020F0502020204030204" pitchFamily="34" charset="0"/>
                <a:ea typeface="Calibri" panose="020F0502020204030204" pitchFamily="34" charset="0"/>
              </a:rPr>
              <a:t>Lord</a:t>
            </a:r>
            <a:r>
              <a:rPr lang="en-US" sz="3600" dirty="0">
                <a:effectLst/>
                <a:latin typeface="Calibri" panose="020F0502020204030204" pitchFamily="34" charset="0"/>
                <a:ea typeface="Calibri" panose="020F0502020204030204" pitchFamily="34" charset="0"/>
              </a:rPr>
              <a:t> said, “You had compassion on the plant for which you did not work and </a:t>
            </a:r>
            <a:r>
              <a:rPr lang="en-US" sz="3600" i="1" dirty="0">
                <a:effectLst/>
                <a:latin typeface="Calibri" panose="020F0502020204030204" pitchFamily="34" charset="0"/>
                <a:ea typeface="Calibri" panose="020F0502020204030204" pitchFamily="34" charset="0"/>
              </a:rPr>
              <a:t>which</a:t>
            </a:r>
            <a:r>
              <a:rPr lang="en-US" sz="3600" dirty="0">
                <a:effectLst/>
                <a:latin typeface="Calibri" panose="020F0502020204030204" pitchFamily="34" charset="0"/>
                <a:ea typeface="Calibri" panose="020F0502020204030204" pitchFamily="34" charset="0"/>
              </a:rPr>
              <a:t> you did not cause to grow, which came up overnight and perished overnight. </a:t>
            </a:r>
            <a:r>
              <a:rPr lang="en-US" sz="3600" b="1" baseline="30000" dirty="0">
                <a:effectLst/>
                <a:latin typeface="Calibri" panose="020F0502020204030204" pitchFamily="34" charset="0"/>
                <a:ea typeface="Calibri" panose="020F0502020204030204" pitchFamily="34" charset="0"/>
              </a:rPr>
              <a:t>11 </a:t>
            </a:r>
            <a:r>
              <a:rPr lang="en-US" sz="3600" dirty="0">
                <a:effectLst/>
                <a:latin typeface="Calibri" panose="020F0502020204030204" pitchFamily="34" charset="0"/>
                <a:ea typeface="Calibri" panose="020F0502020204030204" pitchFamily="34" charset="0"/>
              </a:rPr>
              <a:t>Should I not have compassion on Nineveh, the great city in which there are more than 120,000 persons who do not know </a:t>
            </a:r>
            <a:r>
              <a:rPr lang="en-US" sz="3600" i="1" dirty="0">
                <a:effectLst/>
                <a:latin typeface="Calibri" panose="020F0502020204030204" pitchFamily="34" charset="0"/>
                <a:ea typeface="Calibri" panose="020F0502020204030204" pitchFamily="34" charset="0"/>
              </a:rPr>
              <a:t>the difference</a:t>
            </a:r>
            <a:r>
              <a:rPr lang="en-US" sz="3600" i="1" dirty="0">
                <a:latin typeface="Calibri" panose="020F0502020204030204" pitchFamily="34" charset="0"/>
                <a:ea typeface="Calibri" panose="020F0502020204030204" pitchFamily="34" charset="0"/>
              </a:rPr>
              <a:t> </a:t>
            </a:r>
            <a:r>
              <a:rPr lang="en-US" sz="3600" dirty="0">
                <a:effectLst/>
                <a:latin typeface="Calibri" panose="020F0502020204030204" pitchFamily="34" charset="0"/>
                <a:ea typeface="Calibri" panose="020F0502020204030204" pitchFamily="34" charset="0"/>
              </a:rPr>
              <a:t>between their right and left hand, as well as many animals?”</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65422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C85333-A5F2-36E0-9B6E-6B6D3CFE6BFF}"/>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p:cNvSpPr>
            <a:spLocks noGrp="1"/>
          </p:cNvSpPr>
          <p:nvPr>
            <p:ph type="title"/>
          </p:nvPr>
        </p:nvSpPr>
        <p:spPr>
          <a:xfrm>
            <a:off x="152400" y="228601"/>
            <a:ext cx="11887200" cy="685800"/>
          </a:xfrm>
        </p:spPr>
        <p:txBody>
          <a:bodyPr>
            <a:normAutofit fontScale="90000"/>
          </a:bodyPr>
          <a:lstStyle/>
          <a:p>
            <a:pPr algn="ctr"/>
            <a:r>
              <a:rPr lang="en-US" dirty="0"/>
              <a:t>A Prophet on the Run</a:t>
            </a:r>
          </a:p>
        </p:txBody>
      </p:sp>
      <p:sp>
        <p:nvSpPr>
          <p:cNvPr id="3" name="Content Placeholder 2"/>
          <p:cNvSpPr>
            <a:spLocks noGrp="1"/>
          </p:cNvSpPr>
          <p:nvPr>
            <p:ph idx="1"/>
          </p:nvPr>
        </p:nvSpPr>
        <p:spPr>
          <a:xfrm>
            <a:off x="152400" y="990600"/>
            <a:ext cx="11811000" cy="5638800"/>
          </a:xfrm>
        </p:spPr>
        <p:txBody>
          <a:bodyPr>
            <a:noAutofit/>
          </a:bodyPr>
          <a:lstStyle/>
          <a:p>
            <a:pPr marL="0" indent="0">
              <a:buNone/>
            </a:pPr>
            <a:r>
              <a:rPr lang="en-US" sz="3600" dirty="0"/>
              <a:t>I. Sovereign to Send</a:t>
            </a:r>
            <a:endParaRPr lang="en-US" sz="1050" dirty="0"/>
          </a:p>
          <a:p>
            <a:pPr>
              <a:buNone/>
            </a:pPr>
            <a:r>
              <a:rPr lang="en-US" sz="3600" dirty="0"/>
              <a:t>II. Sovereign to Save</a:t>
            </a:r>
          </a:p>
          <a:p>
            <a:pPr>
              <a:buNone/>
            </a:pPr>
            <a:r>
              <a:rPr lang="en-US" sz="3600" dirty="0"/>
              <a:t>III. Sovereign to Spare</a:t>
            </a:r>
          </a:p>
          <a:p>
            <a:pPr>
              <a:buNone/>
            </a:pPr>
            <a:r>
              <a:rPr lang="en-US" sz="4000" b="1" dirty="0"/>
              <a:t>IV. Sovereign to Scold</a:t>
            </a:r>
          </a:p>
        </p:txBody>
      </p:sp>
    </p:spTree>
    <p:extLst>
      <p:ext uri="{BB962C8B-B14F-4D97-AF65-F5344CB8AC3E}">
        <p14:creationId xmlns:p14="http://schemas.microsoft.com/office/powerpoint/2010/main" val="2761145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B0FCC5-60C0-94A4-12BA-E3932A0C2B6A}"/>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p>
            <a:pPr algn="ctr"/>
            <a:r>
              <a:rPr lang="en-US" dirty="0"/>
              <a:t>A Prophet on the Run</a:t>
            </a:r>
          </a:p>
        </p:txBody>
      </p:sp>
      <p:sp>
        <p:nvSpPr>
          <p:cNvPr id="3" name="Content Placeholder 2"/>
          <p:cNvSpPr>
            <a:spLocks noGrp="1"/>
          </p:cNvSpPr>
          <p:nvPr>
            <p:ph idx="1"/>
          </p:nvPr>
        </p:nvSpPr>
        <p:spPr/>
        <p:txBody>
          <a:bodyPr>
            <a:normAutofit/>
          </a:bodyPr>
          <a:lstStyle/>
          <a:p>
            <a:pPr marL="0" indent="0" algn="just">
              <a:buNone/>
            </a:pPr>
            <a:endParaRPr lang="en-US" sz="3200" dirty="0"/>
          </a:p>
        </p:txBody>
      </p:sp>
      <p:pic>
        <p:nvPicPr>
          <p:cNvPr id="4" name="Picture 3">
            <a:extLst>
              <a:ext uri="{FF2B5EF4-FFF2-40B4-BE49-F238E27FC236}">
                <a16:creationId xmlns:a16="http://schemas.microsoft.com/office/drawing/2014/main" id="{7F982B0E-4B95-8B76-47CC-C6D6BE7D4898}"/>
              </a:ext>
            </a:extLst>
          </p:cNvPr>
          <p:cNvPicPr>
            <a:picLocks noChangeAspect="1"/>
          </p:cNvPicPr>
          <p:nvPr/>
        </p:nvPicPr>
        <p:blipFill>
          <a:blip r:embed="rId3"/>
          <a:stretch>
            <a:fillRect/>
          </a:stretch>
        </p:blipFill>
        <p:spPr>
          <a:xfrm>
            <a:off x="-10021" y="0"/>
            <a:ext cx="12212042" cy="6858000"/>
          </a:xfrm>
          <a:prstGeom prst="rect">
            <a:avLst/>
          </a:prstGeom>
        </p:spPr>
      </p:pic>
    </p:spTree>
    <p:extLst>
      <p:ext uri="{BB962C8B-B14F-4D97-AF65-F5344CB8AC3E}">
        <p14:creationId xmlns:p14="http://schemas.microsoft.com/office/powerpoint/2010/main" val="895503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C85333-A5F2-36E0-9B6E-6B6D3CFE6BFF}"/>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p:cNvSpPr>
            <a:spLocks noGrp="1"/>
          </p:cNvSpPr>
          <p:nvPr>
            <p:ph type="title"/>
          </p:nvPr>
        </p:nvSpPr>
        <p:spPr>
          <a:xfrm>
            <a:off x="152400" y="228601"/>
            <a:ext cx="11887200" cy="685800"/>
          </a:xfrm>
        </p:spPr>
        <p:txBody>
          <a:bodyPr>
            <a:normAutofit fontScale="90000"/>
          </a:bodyPr>
          <a:lstStyle/>
          <a:p>
            <a:pPr algn="ctr"/>
            <a:r>
              <a:rPr lang="en-US" dirty="0"/>
              <a:t>A Prophet on the Run</a:t>
            </a:r>
          </a:p>
        </p:txBody>
      </p:sp>
      <p:sp>
        <p:nvSpPr>
          <p:cNvPr id="3" name="Content Placeholder 2"/>
          <p:cNvSpPr>
            <a:spLocks noGrp="1"/>
          </p:cNvSpPr>
          <p:nvPr>
            <p:ph idx="1"/>
          </p:nvPr>
        </p:nvSpPr>
        <p:spPr>
          <a:xfrm>
            <a:off x="152400" y="990600"/>
            <a:ext cx="11811000" cy="5638800"/>
          </a:xfrm>
        </p:spPr>
        <p:txBody>
          <a:bodyPr>
            <a:noAutofit/>
          </a:bodyPr>
          <a:lstStyle/>
          <a:p>
            <a:pPr marL="0" indent="0">
              <a:buNone/>
            </a:pPr>
            <a:r>
              <a:rPr lang="en-US" sz="3600" dirty="0"/>
              <a:t>III. Sovereign to Scold (4:1-11)</a:t>
            </a:r>
          </a:p>
          <a:p>
            <a:pPr marL="0" indent="0">
              <a:buNone/>
            </a:pPr>
            <a:endParaRPr lang="en-US" sz="2400" dirty="0"/>
          </a:p>
          <a:p>
            <a:pPr marL="0" indent="0">
              <a:buNone/>
            </a:pPr>
            <a:r>
              <a:rPr lang="en-US" sz="3200" dirty="0"/>
              <a:t>A. Grace Given (4:1-4)</a:t>
            </a:r>
          </a:p>
        </p:txBody>
      </p:sp>
    </p:spTree>
    <p:extLst>
      <p:ext uri="{BB962C8B-B14F-4D97-AF65-F5344CB8AC3E}">
        <p14:creationId xmlns:p14="http://schemas.microsoft.com/office/powerpoint/2010/main" val="1121525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C85333-A5F2-36E0-9B6E-6B6D3CFE6BFF}"/>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p:cNvSpPr>
            <a:spLocks noGrp="1"/>
          </p:cNvSpPr>
          <p:nvPr>
            <p:ph type="title"/>
          </p:nvPr>
        </p:nvSpPr>
        <p:spPr>
          <a:xfrm>
            <a:off x="152400" y="228601"/>
            <a:ext cx="11887200" cy="685800"/>
          </a:xfrm>
        </p:spPr>
        <p:txBody>
          <a:bodyPr>
            <a:normAutofit fontScale="90000"/>
          </a:bodyPr>
          <a:lstStyle/>
          <a:p>
            <a:pPr algn="ctr"/>
            <a:r>
              <a:rPr lang="en-US" dirty="0"/>
              <a:t>The Nature of God</a:t>
            </a:r>
          </a:p>
        </p:txBody>
      </p:sp>
      <p:sp>
        <p:nvSpPr>
          <p:cNvPr id="3" name="Content Placeholder 2"/>
          <p:cNvSpPr>
            <a:spLocks noGrp="1"/>
          </p:cNvSpPr>
          <p:nvPr>
            <p:ph idx="1"/>
          </p:nvPr>
        </p:nvSpPr>
        <p:spPr>
          <a:xfrm>
            <a:off x="152400" y="990600"/>
            <a:ext cx="11811000" cy="5638800"/>
          </a:xfrm>
        </p:spPr>
        <p:txBody>
          <a:bodyPr>
            <a:noAutofit/>
          </a:bodyPr>
          <a:lstStyle/>
          <a:p>
            <a:pPr marL="0" marR="0" indent="0" algn="just">
              <a:spcBef>
                <a:spcPts val="0"/>
              </a:spcBef>
              <a:spcAft>
                <a:spcPts val="0"/>
              </a:spcAft>
              <a:buNone/>
            </a:pPr>
            <a:r>
              <a:rPr lang="en-US" sz="2400" b="1" dirty="0">
                <a:ea typeface="Times New Roman" panose="02020603050405020304" pitchFamily="18" charset="0"/>
              </a:rPr>
              <a:t>Exodus 34:6</a:t>
            </a:r>
          </a:p>
          <a:p>
            <a:pPr marL="0" marR="0" indent="0" algn="just">
              <a:spcBef>
                <a:spcPts val="0"/>
              </a:spcBef>
              <a:spcAft>
                <a:spcPts val="0"/>
              </a:spcAft>
              <a:buNone/>
            </a:pPr>
            <a:r>
              <a:rPr lang="en-US" sz="2400" b="0" i="0" dirty="0">
                <a:effectLst/>
              </a:rPr>
              <a:t>Then the </a:t>
            </a:r>
            <a:r>
              <a:rPr lang="en-US" sz="2400" b="0" i="0" cap="small" dirty="0">
                <a:effectLst/>
              </a:rPr>
              <a:t>Lord</a:t>
            </a:r>
            <a:r>
              <a:rPr lang="en-US" sz="2400" b="0" i="0" dirty="0">
                <a:effectLst/>
              </a:rPr>
              <a:t> passed by in front of him and proclaimed, “The </a:t>
            </a:r>
            <a:r>
              <a:rPr lang="en-US" sz="2400" b="0" i="0" cap="small" dirty="0">
                <a:effectLst/>
              </a:rPr>
              <a:t>Lord</a:t>
            </a:r>
            <a:r>
              <a:rPr lang="en-US" sz="2400" b="0" i="0" dirty="0">
                <a:effectLst/>
              </a:rPr>
              <a:t>, the </a:t>
            </a:r>
            <a:r>
              <a:rPr lang="en-US" sz="2400" b="0" i="0" cap="small" dirty="0">
                <a:effectLst/>
              </a:rPr>
              <a:t>Lord</a:t>
            </a:r>
            <a:r>
              <a:rPr lang="en-US" sz="2400" cap="small" dirty="0"/>
              <a:t> </a:t>
            </a:r>
            <a:r>
              <a:rPr lang="en-US" sz="2400" b="0" i="0" dirty="0">
                <a:effectLst/>
              </a:rPr>
              <a:t>God, compassionate and gracious, slow to anger, and abounding in lovingkindness and truth.</a:t>
            </a:r>
            <a:endParaRPr lang="en-US" sz="2400" dirty="0">
              <a:ea typeface="Times New Roman" panose="02020603050405020304" pitchFamily="18" charset="0"/>
            </a:endParaRPr>
          </a:p>
          <a:p>
            <a:pPr marL="0" marR="0" indent="0" algn="just">
              <a:spcBef>
                <a:spcPts val="0"/>
              </a:spcBef>
              <a:spcAft>
                <a:spcPts val="0"/>
              </a:spcAft>
              <a:buNone/>
            </a:pPr>
            <a:endParaRPr lang="en-US" sz="2000" dirty="0">
              <a:ea typeface="Times New Roman" panose="02020603050405020304" pitchFamily="18" charset="0"/>
            </a:endParaRPr>
          </a:p>
          <a:p>
            <a:pPr marL="0" marR="0" indent="0" algn="just">
              <a:spcBef>
                <a:spcPts val="0"/>
              </a:spcBef>
              <a:spcAft>
                <a:spcPts val="0"/>
              </a:spcAft>
              <a:buNone/>
            </a:pPr>
            <a:r>
              <a:rPr lang="en-US" sz="2400" b="1" dirty="0">
                <a:ea typeface="Times New Roman" panose="02020603050405020304" pitchFamily="18" charset="0"/>
              </a:rPr>
              <a:t>Psalm 86:15</a:t>
            </a:r>
          </a:p>
          <a:p>
            <a:pPr marL="0" marR="0" indent="0" algn="just">
              <a:spcBef>
                <a:spcPts val="0"/>
              </a:spcBef>
              <a:spcAft>
                <a:spcPts val="0"/>
              </a:spcAft>
              <a:buNone/>
            </a:pPr>
            <a:r>
              <a:rPr lang="en-US" sz="2400" b="0" i="0" dirty="0">
                <a:effectLst/>
              </a:rPr>
              <a:t>But You, O Lord, are a God merciful and gracious, slow to anger and abundant in lovingkindness and truth.</a:t>
            </a:r>
            <a:endParaRPr lang="en-US" sz="2400" dirty="0">
              <a:ea typeface="Times New Roman" panose="02020603050405020304" pitchFamily="18" charset="0"/>
            </a:endParaRPr>
          </a:p>
          <a:p>
            <a:pPr marL="0" marR="0" indent="0" algn="just">
              <a:spcBef>
                <a:spcPts val="0"/>
              </a:spcBef>
              <a:spcAft>
                <a:spcPts val="0"/>
              </a:spcAft>
              <a:buNone/>
            </a:pPr>
            <a:endParaRPr lang="en-US" sz="2000" dirty="0">
              <a:ea typeface="Times New Roman" panose="02020603050405020304" pitchFamily="18" charset="0"/>
            </a:endParaRPr>
          </a:p>
          <a:p>
            <a:pPr marL="0" marR="0" indent="0" algn="just">
              <a:spcBef>
                <a:spcPts val="0"/>
              </a:spcBef>
              <a:spcAft>
                <a:spcPts val="0"/>
              </a:spcAft>
              <a:buNone/>
            </a:pPr>
            <a:r>
              <a:rPr lang="en-US" sz="2400" b="1" dirty="0">
                <a:ea typeface="Times New Roman" panose="02020603050405020304" pitchFamily="18" charset="0"/>
              </a:rPr>
              <a:t>Joel 2:13</a:t>
            </a:r>
          </a:p>
          <a:p>
            <a:pPr marL="0" marR="0" indent="0" algn="just">
              <a:spcBef>
                <a:spcPts val="0"/>
              </a:spcBef>
              <a:spcAft>
                <a:spcPts val="0"/>
              </a:spcAft>
              <a:buNone/>
            </a:pPr>
            <a:r>
              <a:rPr lang="en-US" sz="2400" b="0" i="0" dirty="0">
                <a:effectLst/>
              </a:rPr>
              <a:t>And rend your heart and not your garments.” Now return to the </a:t>
            </a:r>
            <a:r>
              <a:rPr lang="en-US" sz="2400" b="0" i="0" cap="small" dirty="0">
                <a:effectLst/>
              </a:rPr>
              <a:t>Lord</a:t>
            </a:r>
            <a:r>
              <a:rPr lang="en-US" sz="2400" b="0" i="0" dirty="0">
                <a:effectLst/>
              </a:rPr>
              <a:t> your God, </a:t>
            </a:r>
            <a:r>
              <a:rPr lang="en-US" sz="2400" dirty="0"/>
              <a:t>f</a:t>
            </a:r>
            <a:r>
              <a:rPr lang="en-US" sz="2400" b="0" i="0" dirty="0">
                <a:effectLst/>
              </a:rPr>
              <a:t>or He is gracious and compassionate, </a:t>
            </a:r>
            <a:r>
              <a:rPr lang="en-US" sz="2400" dirty="0"/>
              <a:t>s</a:t>
            </a:r>
            <a:r>
              <a:rPr lang="en-US" sz="2400" b="0" i="0" dirty="0">
                <a:effectLst/>
              </a:rPr>
              <a:t>low to anger, abounding in lovingkindness </a:t>
            </a:r>
            <a:r>
              <a:rPr lang="en-US" sz="2400" dirty="0"/>
              <a:t>a</a:t>
            </a:r>
            <a:r>
              <a:rPr lang="en-US" sz="2400" b="0" i="0" dirty="0">
                <a:effectLst/>
              </a:rPr>
              <a:t>nd relenting of evil.</a:t>
            </a:r>
            <a:endParaRPr lang="en-US" sz="2400" dirty="0">
              <a:ea typeface="Times New Roman" panose="02020603050405020304" pitchFamily="18" charset="0"/>
            </a:endParaRPr>
          </a:p>
          <a:p>
            <a:pPr marL="0" marR="0" indent="0" algn="just">
              <a:spcBef>
                <a:spcPts val="0"/>
              </a:spcBef>
              <a:spcAft>
                <a:spcPts val="0"/>
              </a:spcAft>
              <a:buNone/>
            </a:pPr>
            <a:endParaRPr lang="en-US" sz="2000" dirty="0">
              <a:ea typeface="Times New Roman" panose="02020603050405020304" pitchFamily="18" charset="0"/>
            </a:endParaRPr>
          </a:p>
          <a:p>
            <a:pPr marL="0" marR="0" indent="0" algn="just">
              <a:spcBef>
                <a:spcPts val="0"/>
              </a:spcBef>
              <a:spcAft>
                <a:spcPts val="0"/>
              </a:spcAft>
              <a:buNone/>
            </a:pPr>
            <a:r>
              <a:rPr lang="en-US" sz="2400" b="1" dirty="0">
                <a:ea typeface="Times New Roman" panose="02020603050405020304" pitchFamily="18" charset="0"/>
              </a:rPr>
              <a:t>Micah 7:18</a:t>
            </a:r>
          </a:p>
          <a:p>
            <a:pPr marL="0" marR="0" indent="0" algn="just">
              <a:spcBef>
                <a:spcPts val="0"/>
              </a:spcBef>
              <a:spcAft>
                <a:spcPts val="0"/>
              </a:spcAft>
              <a:buNone/>
            </a:pPr>
            <a:r>
              <a:rPr lang="en-US" sz="2400" b="0" i="0" dirty="0">
                <a:effectLst/>
              </a:rPr>
              <a:t>Who is a God like You, who pardons iniquity and passes over the rebellious act of the remnant of His possession? He does not retain His anger forever, Because He delights in unchanging love.</a:t>
            </a:r>
            <a:endParaRPr lang="en-US" sz="3600" dirty="0">
              <a:ea typeface="Times New Roman" panose="02020603050405020304" pitchFamily="18" charset="0"/>
            </a:endParaRPr>
          </a:p>
        </p:txBody>
      </p:sp>
    </p:spTree>
    <p:extLst>
      <p:ext uri="{BB962C8B-B14F-4D97-AF65-F5344CB8AC3E}">
        <p14:creationId xmlns:p14="http://schemas.microsoft.com/office/powerpoint/2010/main" val="2118663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C85333-A5F2-36E0-9B6E-6B6D3CFE6BFF}"/>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p:cNvSpPr>
            <a:spLocks noGrp="1"/>
          </p:cNvSpPr>
          <p:nvPr>
            <p:ph type="title"/>
          </p:nvPr>
        </p:nvSpPr>
        <p:spPr>
          <a:xfrm>
            <a:off x="152400" y="228601"/>
            <a:ext cx="11887200" cy="685800"/>
          </a:xfrm>
        </p:spPr>
        <p:txBody>
          <a:bodyPr>
            <a:normAutofit fontScale="90000"/>
          </a:bodyPr>
          <a:lstStyle/>
          <a:p>
            <a:pPr algn="ctr"/>
            <a:r>
              <a:rPr lang="en-US" dirty="0"/>
              <a:t>A Prophet on the Run</a:t>
            </a:r>
          </a:p>
        </p:txBody>
      </p:sp>
      <p:sp>
        <p:nvSpPr>
          <p:cNvPr id="3" name="Content Placeholder 2"/>
          <p:cNvSpPr>
            <a:spLocks noGrp="1"/>
          </p:cNvSpPr>
          <p:nvPr>
            <p:ph idx="1"/>
          </p:nvPr>
        </p:nvSpPr>
        <p:spPr>
          <a:xfrm>
            <a:off x="152400" y="990600"/>
            <a:ext cx="11811000" cy="5638800"/>
          </a:xfrm>
        </p:spPr>
        <p:txBody>
          <a:bodyPr>
            <a:noAutofit/>
          </a:bodyPr>
          <a:lstStyle/>
          <a:p>
            <a:pPr marL="0" indent="0">
              <a:buNone/>
            </a:pPr>
            <a:r>
              <a:rPr lang="en-US" sz="3600" dirty="0"/>
              <a:t>III. Sovereign to Scold (4:1-11)</a:t>
            </a:r>
          </a:p>
          <a:p>
            <a:pPr marL="0" indent="0">
              <a:buNone/>
            </a:pPr>
            <a:endParaRPr lang="en-US" sz="2400" dirty="0"/>
          </a:p>
          <a:p>
            <a:pPr marL="0" indent="0">
              <a:buNone/>
            </a:pPr>
            <a:r>
              <a:rPr lang="en-US" sz="3200" dirty="0"/>
              <a:t>A. Grace Given (4:1-4)</a:t>
            </a:r>
          </a:p>
          <a:p>
            <a:pPr marL="0" indent="0">
              <a:buNone/>
            </a:pPr>
            <a:endParaRPr lang="en-US" sz="1000" dirty="0"/>
          </a:p>
          <a:p>
            <a:pPr marL="0" indent="0">
              <a:buNone/>
            </a:pPr>
            <a:r>
              <a:rPr lang="en-US" sz="2400" dirty="0"/>
              <a:t>1. Gracious – Unmerited Favor</a:t>
            </a:r>
            <a:endParaRPr lang="en-US" sz="1000" dirty="0"/>
          </a:p>
          <a:p>
            <a:pPr marL="0" indent="0">
              <a:buNone/>
            </a:pPr>
            <a:r>
              <a:rPr lang="en-US" sz="2400" dirty="0"/>
              <a:t>2. Compassionate – Intimate compassion between a mother and child, between brothers</a:t>
            </a:r>
            <a:endParaRPr lang="en-US" sz="1000" dirty="0"/>
          </a:p>
          <a:p>
            <a:pPr marL="0" indent="0">
              <a:buNone/>
            </a:pPr>
            <a:r>
              <a:rPr lang="en-US" sz="2400" dirty="0"/>
              <a:t>3. Slow to Anger – God’s immeasurable patience</a:t>
            </a:r>
            <a:endParaRPr lang="en-US" sz="1000" dirty="0"/>
          </a:p>
          <a:p>
            <a:pPr marL="0" indent="0">
              <a:buNone/>
            </a:pPr>
            <a:r>
              <a:rPr lang="en-US" sz="2400" dirty="0"/>
              <a:t>4. Abounding in lovingkindness – Overflowing loyal love of God in the covenant relationship</a:t>
            </a:r>
          </a:p>
        </p:txBody>
      </p:sp>
    </p:spTree>
    <p:extLst>
      <p:ext uri="{BB962C8B-B14F-4D97-AF65-F5344CB8AC3E}">
        <p14:creationId xmlns:p14="http://schemas.microsoft.com/office/powerpoint/2010/main" val="36905773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Ion</Template>
  <TotalTime>2733</TotalTime>
  <Words>768</Words>
  <Application>Microsoft Office PowerPoint</Application>
  <PresentationFormat>Widescreen</PresentationFormat>
  <Paragraphs>61</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A Prophet on the Run A Lesson from God</vt:lpstr>
      <vt:lpstr>Jonah 4:1-5</vt:lpstr>
      <vt:lpstr>Jonah 4:6-9</vt:lpstr>
      <vt:lpstr>Jonah 4:10-11</vt:lpstr>
      <vt:lpstr>A Prophet on the Run</vt:lpstr>
      <vt:lpstr>A Prophet on the Run</vt:lpstr>
      <vt:lpstr>A Prophet on the Run</vt:lpstr>
      <vt:lpstr>The Nature of God</vt:lpstr>
      <vt:lpstr>A Prophet on the Run</vt:lpstr>
      <vt:lpstr>A Prophet on the Run</vt:lpstr>
      <vt:lpstr>A Prophet on the Run</vt:lpstr>
      <vt:lpstr>1 John 4:19</vt:lpstr>
      <vt:lpstr>A Prophet on the Run</vt:lpstr>
      <vt:lpstr>A Prophet on the Run A Lesson From God</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Brett's Workhorse</dc:creator>
  <cp:lastModifiedBy>Brett Yamaji</cp:lastModifiedBy>
  <cp:revision>57</cp:revision>
  <dcterms:created xsi:type="dcterms:W3CDTF">2018-06-16T17:31:42Z</dcterms:created>
  <dcterms:modified xsi:type="dcterms:W3CDTF">2023-04-22T21:10:22Z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24820e8-223f-4ed2-bd95-81c83f641284_Enabled">
    <vt:lpwstr>True</vt:lpwstr>
  </property>
  <property fmtid="{D5CDD505-2E9C-101B-9397-08002B2CF9AE}" pid="3" name="MSIP_Label_b24820e8-223f-4ed2-bd95-81c83f641284_SiteId">
    <vt:lpwstr>3cbcc3d3-094d-4006-9849-0d11d61f484d</vt:lpwstr>
  </property>
  <property fmtid="{D5CDD505-2E9C-101B-9397-08002B2CF9AE}" pid="4" name="MSIP_Label_b24820e8-223f-4ed2-bd95-81c83f641284_Owner">
    <vt:lpwstr>btyamaj@HomeOffice.wal-mart.com</vt:lpwstr>
  </property>
  <property fmtid="{D5CDD505-2E9C-101B-9397-08002B2CF9AE}" pid="5" name="MSIP_Label_b24820e8-223f-4ed2-bd95-81c83f641284_SetDate">
    <vt:lpwstr>2020-03-06T02:09:12.7065650Z</vt:lpwstr>
  </property>
  <property fmtid="{D5CDD505-2E9C-101B-9397-08002B2CF9AE}" pid="6" name="MSIP_Label_b24820e8-223f-4ed2-bd95-81c83f641284_Name">
    <vt:lpwstr>Sensitive</vt:lpwstr>
  </property>
  <property fmtid="{D5CDD505-2E9C-101B-9397-08002B2CF9AE}" pid="7" name="MSIP_Label_b24820e8-223f-4ed2-bd95-81c83f641284_Application">
    <vt:lpwstr>Microsoft Azure Information Protection</vt:lpwstr>
  </property>
  <property fmtid="{D5CDD505-2E9C-101B-9397-08002B2CF9AE}" pid="8" name="MSIP_Label_b24820e8-223f-4ed2-bd95-81c83f641284_ActionId">
    <vt:lpwstr>4a553c78-0330-44d3-81b6-2a927e58c2d0</vt:lpwstr>
  </property>
  <property fmtid="{D5CDD505-2E9C-101B-9397-08002B2CF9AE}" pid="9" name="MSIP_Label_b24820e8-223f-4ed2-bd95-81c83f641284_Extended_MSFT_Method">
    <vt:lpwstr>Automatic</vt:lpwstr>
  </property>
  <property fmtid="{D5CDD505-2E9C-101B-9397-08002B2CF9AE}" pid="10" name="Sensitivity">
    <vt:lpwstr>Sensitive</vt:lpwstr>
  </property>
  <property fmtid="{D5CDD505-2E9C-101B-9397-08002B2CF9AE}" pid="11" name="_AdHocReviewCycleID">
    <vt:i4>-716745204</vt:i4>
  </property>
  <property fmtid="{D5CDD505-2E9C-101B-9397-08002B2CF9AE}" pid="12" name="_NewReviewCycle">
    <vt:lpwstr/>
  </property>
  <property fmtid="{D5CDD505-2E9C-101B-9397-08002B2CF9AE}" pid="13" name="_EmailSubject">
    <vt:lpwstr>Thessalonians Sermon</vt:lpwstr>
  </property>
  <property fmtid="{D5CDD505-2E9C-101B-9397-08002B2CF9AE}" pid="14" name="_AuthorEmail">
    <vt:lpwstr>Brett.Yamaji@walmart.com</vt:lpwstr>
  </property>
  <property fmtid="{D5CDD505-2E9C-101B-9397-08002B2CF9AE}" pid="15" name="_AuthorEmailDisplayName">
    <vt:lpwstr>Brett Yamaji</vt:lpwstr>
  </property>
</Properties>
</file>